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2291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7972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288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7976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607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228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690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54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474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586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507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5682-F312-4437-A8CF-BDD3ACA483C4}" type="datetimeFigureOut">
              <a:rPr lang="en-CA" smtClean="0"/>
              <a:t>07/11/2017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E5E34-7B92-44DD-834F-B3A47E60759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298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Equilibrium Expressions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Nov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023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5459"/>
            <a:ext cx="10515600" cy="1339403"/>
          </a:xfrm>
        </p:spPr>
        <p:txBody>
          <a:bodyPr>
            <a:noAutofit/>
          </a:bodyPr>
          <a:lstStyle/>
          <a:p>
            <a:pPr algn="ctr"/>
            <a:r>
              <a:rPr lang="en-CA" sz="3600" dirty="0"/>
              <a:t>The equilibrium reaction below was studied at 448</a:t>
            </a:r>
            <a:r>
              <a:rPr lang="en-CA" sz="3600" baseline="30000" dirty="0"/>
              <a:t>o</a:t>
            </a:r>
            <a:r>
              <a:rPr lang="en-CA" sz="3600" dirty="0"/>
              <a:t>C:</a:t>
            </a:r>
            <a:br>
              <a:rPr lang="en-CA" sz="3600" dirty="0"/>
            </a:br>
            <a:r>
              <a:rPr lang="en-CA" sz="3600" dirty="0">
                <a:latin typeface="Adobe Caslon Pro Bold" panose="0205070206050A020403" pitchFamily="18" charset="0"/>
              </a:rPr>
              <a:t>H</a:t>
            </a:r>
            <a:r>
              <a:rPr lang="en-CA" sz="3600" baseline="-25000" dirty="0">
                <a:latin typeface="Adobe Caslon Pro Bold" panose="0205070206050A020403" pitchFamily="18" charset="0"/>
              </a:rPr>
              <a:t>2(g)  </a:t>
            </a:r>
            <a:r>
              <a:rPr lang="en-CA" sz="3600" dirty="0">
                <a:latin typeface="Adobe Caslon Pro Bold" panose="0205070206050A020403" pitchFamily="18" charset="0"/>
              </a:rPr>
              <a:t> </a:t>
            </a:r>
            <a:r>
              <a:rPr lang="en-CA" sz="3600" dirty="0" smtClean="0">
                <a:latin typeface="Adobe Caslon Pro Bold" panose="0205070206050A020403" pitchFamily="18" charset="0"/>
              </a:rPr>
              <a:t>    +   </a:t>
            </a:r>
            <a:r>
              <a:rPr lang="en-CA" dirty="0">
                <a:solidFill>
                  <a:srgbClr val="7030A0"/>
                </a:solidFill>
                <a:latin typeface="Adobe Caslon Pro Bold" panose="0205070206050A020403" pitchFamily="18" charset="0"/>
              </a:rPr>
              <a:t>I</a:t>
            </a:r>
            <a:r>
              <a:rPr lang="en-CA" baseline="-25000" dirty="0">
                <a:solidFill>
                  <a:srgbClr val="7030A0"/>
                </a:solidFill>
                <a:latin typeface="Adobe Caslon Pro Bold" panose="0205070206050A020403" pitchFamily="18" charset="0"/>
              </a:rPr>
              <a:t>2(g)</a:t>
            </a:r>
            <a:r>
              <a:rPr lang="en-CA" sz="3600" dirty="0">
                <a:latin typeface="Adobe Caslon Pro Bold" panose="0205070206050A020403" pitchFamily="18" charset="0"/>
              </a:rPr>
              <a:t>  </a:t>
            </a:r>
            <a:r>
              <a:rPr lang="en-CA" sz="3600" dirty="0" smtClean="0">
                <a:latin typeface="Adobe Caslon Pro Bold" panose="0205070206050A020403" pitchFamily="18" charset="0"/>
              </a:rPr>
              <a:t>     </a:t>
            </a:r>
            <a:r>
              <a:rPr lang="en-CA" sz="36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</a:t>
            </a:r>
            <a:r>
              <a:rPr lang="en-CA" sz="3600" dirty="0" smtClean="0">
                <a:latin typeface="Adobe Caslon Pro Bold" panose="0205070206050A020403" pitchFamily="18" charset="0"/>
              </a:rPr>
              <a:t>  2HI</a:t>
            </a:r>
            <a:r>
              <a:rPr lang="en-CA" sz="3600" baseline="-25000" dirty="0" smtClean="0">
                <a:latin typeface="Adobe Caslon Pro Bold" panose="0205070206050A020403" pitchFamily="18" charset="0"/>
              </a:rPr>
              <a:t>(g)</a:t>
            </a:r>
            <a:br>
              <a:rPr lang="en-CA" sz="3600" baseline="-25000" dirty="0" smtClean="0">
                <a:latin typeface="Adobe Caslon Pro Bold" panose="0205070206050A020403" pitchFamily="18" charset="0"/>
              </a:rPr>
            </a:br>
            <a:r>
              <a:rPr lang="en-CA" sz="3600" dirty="0" smtClean="0">
                <a:latin typeface="Adobe Caslon Pro Bold" panose="0205070206050A020403" pitchFamily="18" charset="0"/>
              </a:rPr>
              <a:t>Colourless  </a:t>
            </a:r>
            <a:r>
              <a:rPr lang="en-CA" sz="3600" dirty="0" smtClean="0">
                <a:solidFill>
                  <a:srgbClr val="7030A0"/>
                </a:solidFill>
                <a:latin typeface="Adobe Caslon Pro Bold" panose="0205070206050A020403" pitchFamily="18" charset="0"/>
              </a:rPr>
              <a:t>Purple</a:t>
            </a:r>
            <a:r>
              <a:rPr lang="en-CA" sz="3600" dirty="0" smtClean="0">
                <a:latin typeface="Adobe Caslon Pro Bold" panose="0205070206050A020403" pitchFamily="18" charset="0"/>
              </a:rPr>
              <a:t>         Colourless</a:t>
            </a:r>
            <a:r>
              <a:rPr lang="en-CA" sz="3600" dirty="0"/>
              <a:t/>
            </a:r>
            <a:br>
              <a:rPr lang="en-CA" sz="3600" dirty="0"/>
            </a:b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76529"/>
            <a:ext cx="10515600" cy="4000433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following observations were made:</a:t>
            </a:r>
          </a:p>
          <a:p>
            <a:pPr lvl="0"/>
            <a:r>
              <a:rPr lang="en-CA" dirty="0"/>
              <a:t>The purple colour never completely disappears</a:t>
            </a:r>
          </a:p>
          <a:p>
            <a:pPr lvl="0"/>
            <a:r>
              <a:rPr lang="en-CA" dirty="0"/>
              <a:t>The same intensity of purple is present at the end of the reaction regardless of whether the reaction starts with, for example, 1 mole each of H</a:t>
            </a:r>
            <a:r>
              <a:rPr lang="en-CA" baseline="-25000" dirty="0"/>
              <a:t>2</a:t>
            </a:r>
            <a:r>
              <a:rPr lang="en-CA" dirty="0"/>
              <a:t> and I</a:t>
            </a:r>
            <a:r>
              <a:rPr lang="en-CA" baseline="-25000" dirty="0"/>
              <a:t>2</a:t>
            </a:r>
            <a:r>
              <a:rPr lang="en-CA" dirty="0"/>
              <a:t> or it starts with 2 moles of HI.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778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5459"/>
            <a:ext cx="10515600" cy="1339403"/>
          </a:xfrm>
        </p:spPr>
        <p:txBody>
          <a:bodyPr>
            <a:noAutofit/>
          </a:bodyPr>
          <a:lstStyle/>
          <a:p>
            <a:pPr algn="ctr"/>
            <a:r>
              <a:rPr lang="en-CA" sz="3600" dirty="0"/>
              <a:t>The equilibrium reaction below was studied at 448</a:t>
            </a:r>
            <a:r>
              <a:rPr lang="en-CA" sz="3600" baseline="30000" dirty="0"/>
              <a:t>o</a:t>
            </a:r>
            <a:r>
              <a:rPr lang="en-CA" sz="3600" dirty="0"/>
              <a:t>C:</a:t>
            </a:r>
            <a:br>
              <a:rPr lang="en-CA" sz="3600" dirty="0"/>
            </a:br>
            <a:r>
              <a:rPr lang="en-CA" sz="3600" dirty="0">
                <a:latin typeface="Adobe Caslon Pro Bold" panose="0205070206050A020403" pitchFamily="18" charset="0"/>
              </a:rPr>
              <a:t>H</a:t>
            </a:r>
            <a:r>
              <a:rPr lang="en-CA" sz="3600" baseline="-25000" dirty="0">
                <a:latin typeface="Adobe Caslon Pro Bold" panose="0205070206050A020403" pitchFamily="18" charset="0"/>
              </a:rPr>
              <a:t>2(g)  </a:t>
            </a:r>
            <a:r>
              <a:rPr lang="en-CA" sz="3600" dirty="0">
                <a:latin typeface="Adobe Caslon Pro Bold" panose="0205070206050A020403" pitchFamily="18" charset="0"/>
              </a:rPr>
              <a:t> </a:t>
            </a:r>
            <a:r>
              <a:rPr lang="en-CA" sz="3600" dirty="0" smtClean="0">
                <a:latin typeface="Adobe Caslon Pro Bold" panose="0205070206050A020403" pitchFamily="18" charset="0"/>
              </a:rPr>
              <a:t>    +   </a:t>
            </a:r>
            <a:r>
              <a:rPr lang="en-CA" dirty="0">
                <a:solidFill>
                  <a:srgbClr val="7030A0"/>
                </a:solidFill>
                <a:latin typeface="Adobe Caslon Pro Bold" panose="0205070206050A020403" pitchFamily="18" charset="0"/>
              </a:rPr>
              <a:t>I</a:t>
            </a:r>
            <a:r>
              <a:rPr lang="en-CA" baseline="-25000" dirty="0">
                <a:solidFill>
                  <a:srgbClr val="7030A0"/>
                </a:solidFill>
                <a:latin typeface="Adobe Caslon Pro Bold" panose="0205070206050A020403" pitchFamily="18" charset="0"/>
              </a:rPr>
              <a:t>2(g)</a:t>
            </a:r>
            <a:r>
              <a:rPr lang="en-CA" sz="3600" dirty="0">
                <a:latin typeface="Adobe Caslon Pro Bold" panose="0205070206050A020403" pitchFamily="18" charset="0"/>
              </a:rPr>
              <a:t>  </a:t>
            </a:r>
            <a:r>
              <a:rPr lang="en-CA" sz="3600" dirty="0" smtClean="0">
                <a:latin typeface="Adobe Caslon Pro Bold" panose="0205070206050A020403" pitchFamily="18" charset="0"/>
              </a:rPr>
              <a:t>     </a:t>
            </a:r>
            <a:r>
              <a:rPr lang="en-CA" sz="36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</a:t>
            </a:r>
            <a:r>
              <a:rPr lang="en-CA" sz="3600" dirty="0" smtClean="0">
                <a:latin typeface="Adobe Caslon Pro Bold" panose="0205070206050A020403" pitchFamily="18" charset="0"/>
              </a:rPr>
              <a:t>  2HI</a:t>
            </a:r>
            <a:r>
              <a:rPr lang="en-CA" sz="3600" baseline="-25000" dirty="0" smtClean="0">
                <a:latin typeface="Adobe Caslon Pro Bold" panose="0205070206050A020403" pitchFamily="18" charset="0"/>
              </a:rPr>
              <a:t>(g)</a:t>
            </a:r>
            <a:br>
              <a:rPr lang="en-CA" sz="3600" baseline="-25000" dirty="0" smtClean="0">
                <a:latin typeface="Adobe Caslon Pro Bold" panose="0205070206050A020403" pitchFamily="18" charset="0"/>
              </a:rPr>
            </a:br>
            <a:r>
              <a:rPr lang="en-CA" sz="3600" dirty="0" smtClean="0">
                <a:latin typeface="Adobe Caslon Pro Bold" panose="0205070206050A020403" pitchFamily="18" charset="0"/>
              </a:rPr>
              <a:t>Colourless  </a:t>
            </a:r>
            <a:r>
              <a:rPr lang="en-CA" sz="3600" dirty="0" smtClean="0">
                <a:solidFill>
                  <a:srgbClr val="7030A0"/>
                </a:solidFill>
                <a:latin typeface="Adobe Caslon Pro Bold" panose="0205070206050A020403" pitchFamily="18" charset="0"/>
              </a:rPr>
              <a:t>Purple</a:t>
            </a:r>
            <a:r>
              <a:rPr lang="en-CA" sz="3600" dirty="0" smtClean="0">
                <a:latin typeface="Adobe Caslon Pro Bold" panose="0205070206050A020403" pitchFamily="18" charset="0"/>
              </a:rPr>
              <a:t>         Colourless</a:t>
            </a:r>
            <a:r>
              <a:rPr lang="en-CA" sz="3600" dirty="0"/>
              <a:t/>
            </a:r>
            <a:br>
              <a:rPr lang="en-CA" sz="3600" dirty="0"/>
            </a:b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76529"/>
            <a:ext cx="10515600" cy="4000433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The following relationship exists between the final concentrations of H</a:t>
            </a:r>
            <a:r>
              <a:rPr lang="en-CA" baseline="-25000" dirty="0"/>
              <a:t>2</a:t>
            </a:r>
            <a:r>
              <a:rPr lang="en-CA" dirty="0"/>
              <a:t>, I</a:t>
            </a:r>
            <a:r>
              <a:rPr lang="en-CA" baseline="-25000" dirty="0"/>
              <a:t>2</a:t>
            </a:r>
            <a:r>
              <a:rPr lang="en-CA" dirty="0"/>
              <a:t>, and HI regardless of starting concentrations:</a:t>
            </a:r>
          </a:p>
          <a:p>
            <a:r>
              <a:rPr lang="en-CA" u="sng" dirty="0"/>
              <a:t>[HI]</a:t>
            </a:r>
            <a:r>
              <a:rPr lang="en-CA" u="sng" baseline="30000" dirty="0"/>
              <a:t>2</a:t>
            </a:r>
            <a:r>
              <a:rPr lang="en-CA" dirty="0"/>
              <a:t>  =  49.5 </a:t>
            </a:r>
            <a:r>
              <a:rPr lang="en-CA" dirty="0">
                <a:sym typeface="Wingdings" panose="05000000000000000000" pitchFamily="2" charset="2"/>
              </a:rPr>
              <a:t></a:t>
            </a:r>
            <a:r>
              <a:rPr lang="en-CA" dirty="0"/>
              <a:t>this value changes if T changes</a:t>
            </a:r>
          </a:p>
          <a:p>
            <a:pPr marL="0" indent="0">
              <a:buNone/>
            </a:pPr>
            <a:r>
              <a:rPr lang="en-CA" dirty="0" smtClean="0"/>
              <a:t> </a:t>
            </a:r>
            <a:r>
              <a:rPr lang="en-CA" dirty="0"/>
              <a:t>[H</a:t>
            </a:r>
            <a:r>
              <a:rPr lang="en-CA" baseline="-25000" dirty="0"/>
              <a:t>2</a:t>
            </a:r>
            <a:r>
              <a:rPr lang="en-CA" dirty="0"/>
              <a:t>][I</a:t>
            </a:r>
            <a:r>
              <a:rPr lang="en-CA" baseline="-25000" dirty="0"/>
              <a:t>2</a:t>
            </a:r>
            <a:r>
              <a:rPr lang="en-CA" dirty="0"/>
              <a:t>]</a:t>
            </a:r>
          </a:p>
          <a:p>
            <a:pPr lvl="0"/>
            <a:r>
              <a:rPr lang="en-CA" dirty="0"/>
              <a:t>49.5 is called the </a:t>
            </a:r>
            <a:r>
              <a:rPr lang="en-CA" dirty="0">
                <a:solidFill>
                  <a:srgbClr val="7030A0"/>
                </a:solidFill>
              </a:rPr>
              <a:t>equilibrium constant </a:t>
            </a:r>
            <a:r>
              <a:rPr lang="en-CA" dirty="0" err="1"/>
              <a:t>K</a:t>
            </a:r>
            <a:r>
              <a:rPr lang="en-CA" baseline="-25000" dirty="0" err="1"/>
              <a:t>eq</a:t>
            </a:r>
            <a:r>
              <a:rPr lang="en-CA" dirty="0"/>
              <a:t> and the relationship is called the </a:t>
            </a:r>
            <a:r>
              <a:rPr lang="en-CA" dirty="0">
                <a:solidFill>
                  <a:srgbClr val="7030A0"/>
                </a:solidFill>
              </a:rPr>
              <a:t>equilibrium expression</a:t>
            </a:r>
            <a:r>
              <a:rPr lang="en-CA" dirty="0"/>
              <a:t>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2117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5459"/>
            <a:ext cx="10515600" cy="1339403"/>
          </a:xfrm>
        </p:spPr>
        <p:txBody>
          <a:bodyPr>
            <a:noAutofit/>
          </a:bodyPr>
          <a:lstStyle/>
          <a:p>
            <a:pPr algn="ctr"/>
            <a:r>
              <a:rPr lang="en-CA" sz="3600" dirty="0"/>
              <a:t>The equilibrium reaction below was studied at 448</a:t>
            </a:r>
            <a:r>
              <a:rPr lang="en-CA" sz="3600" baseline="30000" dirty="0"/>
              <a:t>o</a:t>
            </a:r>
            <a:r>
              <a:rPr lang="en-CA" sz="3600" dirty="0"/>
              <a:t>C:</a:t>
            </a:r>
            <a:br>
              <a:rPr lang="en-CA" sz="3600" dirty="0"/>
            </a:br>
            <a:r>
              <a:rPr lang="en-CA" sz="3600" dirty="0">
                <a:latin typeface="Adobe Caslon Pro Bold" panose="0205070206050A020403" pitchFamily="18" charset="0"/>
              </a:rPr>
              <a:t>H</a:t>
            </a:r>
            <a:r>
              <a:rPr lang="en-CA" sz="3600" baseline="-25000" dirty="0">
                <a:latin typeface="Adobe Caslon Pro Bold" panose="0205070206050A020403" pitchFamily="18" charset="0"/>
              </a:rPr>
              <a:t>2(g)  </a:t>
            </a:r>
            <a:r>
              <a:rPr lang="en-CA" sz="3600" dirty="0">
                <a:latin typeface="Adobe Caslon Pro Bold" panose="0205070206050A020403" pitchFamily="18" charset="0"/>
              </a:rPr>
              <a:t> </a:t>
            </a:r>
            <a:r>
              <a:rPr lang="en-CA" sz="3600" dirty="0" smtClean="0">
                <a:latin typeface="Adobe Caslon Pro Bold" panose="0205070206050A020403" pitchFamily="18" charset="0"/>
              </a:rPr>
              <a:t>    +   </a:t>
            </a:r>
            <a:r>
              <a:rPr lang="en-CA" dirty="0">
                <a:solidFill>
                  <a:srgbClr val="7030A0"/>
                </a:solidFill>
                <a:latin typeface="Adobe Caslon Pro Bold" panose="0205070206050A020403" pitchFamily="18" charset="0"/>
              </a:rPr>
              <a:t>I</a:t>
            </a:r>
            <a:r>
              <a:rPr lang="en-CA" baseline="-25000" dirty="0">
                <a:solidFill>
                  <a:srgbClr val="7030A0"/>
                </a:solidFill>
                <a:latin typeface="Adobe Caslon Pro Bold" panose="0205070206050A020403" pitchFamily="18" charset="0"/>
              </a:rPr>
              <a:t>2(g)</a:t>
            </a:r>
            <a:r>
              <a:rPr lang="en-CA" sz="3600" dirty="0">
                <a:latin typeface="Adobe Caslon Pro Bold" panose="0205070206050A020403" pitchFamily="18" charset="0"/>
              </a:rPr>
              <a:t>  </a:t>
            </a:r>
            <a:r>
              <a:rPr lang="en-CA" sz="3600" dirty="0" smtClean="0">
                <a:latin typeface="Adobe Caslon Pro Bold" panose="0205070206050A020403" pitchFamily="18" charset="0"/>
              </a:rPr>
              <a:t>     </a:t>
            </a:r>
            <a:r>
              <a:rPr lang="en-CA" sz="3600" dirty="0" smtClean="0">
                <a:latin typeface="Adobe Caslon Pro Bold" panose="0205070206050A020403" pitchFamily="18" charset="0"/>
                <a:sym typeface="Wingdings" panose="05000000000000000000" pitchFamily="2" charset="2"/>
              </a:rPr>
              <a:t></a:t>
            </a:r>
            <a:r>
              <a:rPr lang="en-CA" sz="3600" dirty="0" smtClean="0">
                <a:latin typeface="Adobe Caslon Pro Bold" panose="0205070206050A020403" pitchFamily="18" charset="0"/>
              </a:rPr>
              <a:t>  2HI</a:t>
            </a:r>
            <a:r>
              <a:rPr lang="en-CA" sz="3600" baseline="-25000" dirty="0" smtClean="0">
                <a:latin typeface="Adobe Caslon Pro Bold" panose="0205070206050A020403" pitchFamily="18" charset="0"/>
              </a:rPr>
              <a:t>(g)</a:t>
            </a:r>
            <a:br>
              <a:rPr lang="en-CA" sz="3600" baseline="-25000" dirty="0" smtClean="0">
                <a:latin typeface="Adobe Caslon Pro Bold" panose="0205070206050A020403" pitchFamily="18" charset="0"/>
              </a:rPr>
            </a:br>
            <a:r>
              <a:rPr lang="en-CA" sz="3600" dirty="0" smtClean="0">
                <a:latin typeface="Adobe Caslon Pro Bold" panose="0205070206050A020403" pitchFamily="18" charset="0"/>
              </a:rPr>
              <a:t>Colourless  </a:t>
            </a:r>
            <a:r>
              <a:rPr lang="en-CA" sz="3600" dirty="0" smtClean="0">
                <a:solidFill>
                  <a:srgbClr val="7030A0"/>
                </a:solidFill>
                <a:latin typeface="Adobe Caslon Pro Bold" panose="0205070206050A020403" pitchFamily="18" charset="0"/>
              </a:rPr>
              <a:t>Purple</a:t>
            </a:r>
            <a:r>
              <a:rPr lang="en-CA" sz="3600" dirty="0" smtClean="0">
                <a:latin typeface="Adobe Caslon Pro Bold" panose="0205070206050A020403" pitchFamily="18" charset="0"/>
              </a:rPr>
              <a:t>         Colourless</a:t>
            </a:r>
            <a:r>
              <a:rPr lang="en-CA" sz="3600" dirty="0"/>
              <a:t/>
            </a:r>
            <a:br>
              <a:rPr lang="en-CA" sz="3600" dirty="0"/>
            </a:b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76529"/>
            <a:ext cx="10515600" cy="4000433"/>
          </a:xfrm>
        </p:spPr>
        <p:txBody>
          <a:bodyPr/>
          <a:lstStyle/>
          <a:p>
            <a:pPr marL="0" lvl="0" indent="0">
              <a:buNone/>
            </a:pPr>
            <a:r>
              <a:rPr lang="en-CA" dirty="0"/>
              <a:t>The equilibrium expression can easily be derived for any equilibrium reaction – the products go in the numerator, the reactants in the denominator and the coefficients become the exponents</a:t>
            </a:r>
            <a:r>
              <a:rPr lang="en-CA" dirty="0" smtClean="0"/>
              <a:t>.</a:t>
            </a:r>
          </a:p>
          <a:p>
            <a:pPr marL="0" lvl="0" indent="0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 smtClean="0"/>
              <a:t>2A</a:t>
            </a:r>
            <a:r>
              <a:rPr lang="en-CA" baseline="-25000" dirty="0" smtClean="0"/>
              <a:t>(</a:t>
            </a:r>
            <a:r>
              <a:rPr lang="en-CA" baseline="-25000" dirty="0" err="1" smtClean="0"/>
              <a:t>aq</a:t>
            </a:r>
            <a:r>
              <a:rPr lang="en-CA" baseline="-25000" dirty="0" smtClean="0"/>
              <a:t>)</a:t>
            </a:r>
            <a:r>
              <a:rPr lang="en-CA" dirty="0" smtClean="0"/>
              <a:t>  </a:t>
            </a:r>
            <a:r>
              <a:rPr lang="en-CA" dirty="0"/>
              <a:t>+  </a:t>
            </a:r>
            <a:r>
              <a:rPr lang="en-CA" dirty="0" smtClean="0"/>
              <a:t>3B</a:t>
            </a:r>
            <a:r>
              <a:rPr lang="en-CA" baseline="-25000" dirty="0" smtClean="0"/>
              <a:t>(</a:t>
            </a:r>
            <a:r>
              <a:rPr lang="en-CA" baseline="-25000" dirty="0" err="1" smtClean="0"/>
              <a:t>aq</a:t>
            </a:r>
            <a:r>
              <a:rPr lang="en-CA" baseline="-25000" dirty="0" smtClean="0"/>
              <a:t>)</a:t>
            </a:r>
            <a:r>
              <a:rPr lang="en-CA" dirty="0" smtClean="0"/>
              <a:t>  </a:t>
            </a:r>
            <a:r>
              <a:rPr lang="en-CA" dirty="0">
                <a:sym typeface="Wingdings" panose="05000000000000000000" pitchFamily="2" charset="2"/>
              </a:rPr>
              <a:t></a:t>
            </a:r>
            <a:r>
              <a:rPr lang="en-CA" dirty="0"/>
              <a:t>  </a:t>
            </a:r>
            <a:r>
              <a:rPr lang="en-CA" dirty="0" smtClean="0"/>
              <a:t>C</a:t>
            </a:r>
            <a:r>
              <a:rPr lang="en-CA" baseline="-25000" dirty="0" smtClean="0"/>
              <a:t>(</a:t>
            </a:r>
            <a:r>
              <a:rPr lang="en-CA" baseline="-25000" dirty="0" err="1" smtClean="0"/>
              <a:t>aq</a:t>
            </a:r>
            <a:r>
              <a:rPr lang="en-CA" baseline="-25000" dirty="0" smtClean="0"/>
              <a:t>)</a:t>
            </a:r>
            <a:endParaRPr lang="en-CA" dirty="0" smtClean="0"/>
          </a:p>
          <a:p>
            <a:pPr marL="0" indent="0">
              <a:buNone/>
            </a:pPr>
            <a:r>
              <a:rPr lang="en-CA" dirty="0" err="1" smtClean="0"/>
              <a:t>K</a:t>
            </a:r>
            <a:r>
              <a:rPr lang="en-CA" baseline="-25000" dirty="0" err="1" smtClean="0"/>
              <a:t>eq</a:t>
            </a:r>
            <a:r>
              <a:rPr lang="en-CA" dirty="0" smtClean="0"/>
              <a:t> = </a:t>
            </a:r>
            <a:endParaRPr lang="en-CA" dirty="0"/>
          </a:p>
          <a:p>
            <a:pPr marL="0" lv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9351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5459"/>
            <a:ext cx="10515600" cy="1339403"/>
          </a:xfrm>
        </p:spPr>
        <p:txBody>
          <a:bodyPr>
            <a:noAutofit/>
          </a:bodyPr>
          <a:lstStyle/>
          <a:p>
            <a:pPr algn="ctr"/>
            <a:r>
              <a:rPr lang="en-CA" sz="3600" dirty="0" smtClean="0">
                <a:latin typeface="Adobe Caslon Pro Bold" panose="0205070206050A020403" pitchFamily="18" charset="0"/>
              </a:rPr>
              <a:t>Write the equilibrium expressions for the following equilibrium reactions:</a:t>
            </a:r>
            <a:endParaRPr lang="en-CA" sz="3600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76529"/>
            <a:ext cx="10515600" cy="4000433"/>
          </a:xfrm>
        </p:spPr>
        <p:txBody>
          <a:bodyPr>
            <a:normAutofit lnSpcReduction="10000"/>
          </a:bodyPr>
          <a:lstStyle/>
          <a:p>
            <a:pPr marL="514350" lvl="0" indent="-514350">
              <a:buAutoNum type="arabicParenR"/>
            </a:pPr>
            <a:r>
              <a:rPr lang="en-CA" dirty="0" smtClean="0"/>
              <a:t>SO</a:t>
            </a:r>
            <a:r>
              <a:rPr lang="en-CA" baseline="-25000" dirty="0" smtClean="0"/>
              <a:t>(g)</a:t>
            </a:r>
            <a:r>
              <a:rPr lang="en-CA" dirty="0" smtClean="0"/>
              <a:t>  +  O</a:t>
            </a:r>
            <a:r>
              <a:rPr lang="en-CA" baseline="-25000" dirty="0" smtClean="0"/>
              <a:t>2(g)</a:t>
            </a:r>
            <a:r>
              <a:rPr lang="en-CA" dirty="0" smtClean="0"/>
              <a:t>  </a:t>
            </a:r>
            <a:r>
              <a:rPr lang="en-CA" dirty="0" smtClean="0">
                <a:sym typeface="Wingdings" panose="05000000000000000000" pitchFamily="2" charset="2"/>
              </a:rPr>
              <a:t>  SO</a:t>
            </a:r>
            <a:r>
              <a:rPr lang="en-CA" baseline="-25000" dirty="0" smtClean="0">
                <a:sym typeface="Wingdings" panose="05000000000000000000" pitchFamily="2" charset="2"/>
              </a:rPr>
              <a:t>3(g)</a:t>
            </a:r>
            <a:endParaRPr lang="en-CA" dirty="0" smtClean="0">
              <a:sym typeface="Wingdings" panose="05000000000000000000" pitchFamily="2" charset="2"/>
            </a:endParaRPr>
          </a:p>
          <a:p>
            <a:pPr marL="514350" lvl="0" indent="-514350">
              <a:buAutoNum type="arabicParenR"/>
            </a:pPr>
            <a:endParaRPr lang="en-CA" dirty="0">
              <a:sym typeface="Wingdings" panose="05000000000000000000" pitchFamily="2" charset="2"/>
            </a:endParaRPr>
          </a:p>
          <a:p>
            <a:pPr marL="514350" lvl="0" indent="-514350">
              <a:buAutoNum type="arabicParenR"/>
            </a:pPr>
            <a:r>
              <a:rPr lang="en-CA" dirty="0" smtClean="0">
                <a:sym typeface="Wingdings" panose="05000000000000000000" pitchFamily="2" charset="2"/>
              </a:rPr>
              <a:t>2SO</a:t>
            </a:r>
            <a:r>
              <a:rPr lang="en-CA" baseline="-25000" dirty="0" smtClean="0">
                <a:sym typeface="Wingdings" panose="05000000000000000000" pitchFamily="2" charset="2"/>
              </a:rPr>
              <a:t>2(g)  </a:t>
            </a:r>
            <a:r>
              <a:rPr lang="en-CA" dirty="0" smtClean="0">
                <a:sym typeface="Wingdings" panose="05000000000000000000" pitchFamily="2" charset="2"/>
              </a:rPr>
              <a:t>+  O</a:t>
            </a:r>
            <a:r>
              <a:rPr lang="en-CA" baseline="-25000" dirty="0" smtClean="0">
                <a:sym typeface="Wingdings" panose="05000000000000000000" pitchFamily="2" charset="2"/>
              </a:rPr>
              <a:t>2(g)</a:t>
            </a:r>
            <a:r>
              <a:rPr lang="en-CA" dirty="0" smtClean="0">
                <a:sym typeface="Wingdings" panose="05000000000000000000" pitchFamily="2" charset="2"/>
              </a:rPr>
              <a:t>    2SO</a:t>
            </a:r>
            <a:r>
              <a:rPr lang="en-CA" baseline="-25000" dirty="0" smtClean="0">
                <a:sym typeface="Wingdings" panose="05000000000000000000" pitchFamily="2" charset="2"/>
              </a:rPr>
              <a:t>3(g)</a:t>
            </a:r>
          </a:p>
          <a:p>
            <a:pPr marL="514350" lvl="0" indent="-514350">
              <a:buAutoNum type="arabicParenR"/>
            </a:pPr>
            <a:endParaRPr lang="en-CA" baseline="-25000" dirty="0">
              <a:sym typeface="Wingdings" panose="05000000000000000000" pitchFamily="2" charset="2"/>
            </a:endParaRPr>
          </a:p>
          <a:p>
            <a:pPr marL="514350" lvl="0" indent="-514350">
              <a:buAutoNum type="arabicParenR"/>
            </a:pPr>
            <a:r>
              <a:rPr lang="en-CA" dirty="0" smtClean="0">
                <a:sym typeface="Wingdings" panose="05000000000000000000" pitchFamily="2" charset="2"/>
              </a:rPr>
              <a:t>N</a:t>
            </a:r>
            <a:r>
              <a:rPr lang="en-CA" baseline="-25000" dirty="0" smtClean="0">
                <a:sym typeface="Wingdings" panose="05000000000000000000" pitchFamily="2" charset="2"/>
              </a:rPr>
              <a:t>2(g)</a:t>
            </a:r>
            <a:r>
              <a:rPr lang="en-CA" dirty="0" smtClean="0">
                <a:sym typeface="Wingdings" panose="05000000000000000000" pitchFamily="2" charset="2"/>
              </a:rPr>
              <a:t>  +  3H</a:t>
            </a:r>
            <a:r>
              <a:rPr lang="en-CA" baseline="-25000" dirty="0" smtClean="0">
                <a:sym typeface="Wingdings" panose="05000000000000000000" pitchFamily="2" charset="2"/>
              </a:rPr>
              <a:t>2(g)</a:t>
            </a:r>
            <a:r>
              <a:rPr lang="en-CA" dirty="0" smtClean="0">
                <a:sym typeface="Wingdings" panose="05000000000000000000" pitchFamily="2" charset="2"/>
              </a:rPr>
              <a:t>    2NH</a:t>
            </a:r>
            <a:r>
              <a:rPr lang="en-CA" baseline="-25000" dirty="0" smtClean="0">
                <a:sym typeface="Wingdings" panose="05000000000000000000" pitchFamily="2" charset="2"/>
              </a:rPr>
              <a:t>3(g)</a:t>
            </a:r>
            <a:endParaRPr lang="en-CA" dirty="0" smtClean="0">
              <a:sym typeface="Wingdings" panose="05000000000000000000" pitchFamily="2" charset="2"/>
            </a:endParaRPr>
          </a:p>
          <a:p>
            <a:pPr marL="514350" lvl="0" indent="-514350">
              <a:buAutoNum type="arabicParenR"/>
            </a:pPr>
            <a:endParaRPr lang="en-CA" dirty="0">
              <a:sym typeface="Wingdings" panose="05000000000000000000" pitchFamily="2" charset="2"/>
            </a:endParaRPr>
          </a:p>
          <a:p>
            <a:pPr marL="514350" lvl="0" indent="-514350">
              <a:buAutoNum type="arabicParenR"/>
            </a:pPr>
            <a:r>
              <a:rPr lang="en-CA" dirty="0" smtClean="0">
                <a:sym typeface="Wingdings" panose="05000000000000000000" pitchFamily="2" charset="2"/>
              </a:rPr>
              <a:t>C</a:t>
            </a:r>
            <a:r>
              <a:rPr lang="en-CA" baseline="-25000" dirty="0" smtClean="0">
                <a:sym typeface="Wingdings" panose="05000000000000000000" pitchFamily="2" charset="2"/>
              </a:rPr>
              <a:t>(s)</a:t>
            </a:r>
            <a:r>
              <a:rPr lang="en-CA" dirty="0" smtClean="0">
                <a:sym typeface="Wingdings" panose="05000000000000000000" pitchFamily="2" charset="2"/>
              </a:rPr>
              <a:t>  +  O</a:t>
            </a:r>
            <a:r>
              <a:rPr lang="en-CA" baseline="-25000" dirty="0" smtClean="0">
                <a:sym typeface="Wingdings" panose="05000000000000000000" pitchFamily="2" charset="2"/>
              </a:rPr>
              <a:t>2(g)</a:t>
            </a:r>
            <a:r>
              <a:rPr lang="en-CA" dirty="0" smtClean="0">
                <a:sym typeface="Wingdings" panose="05000000000000000000" pitchFamily="2" charset="2"/>
              </a:rPr>
              <a:t>  CO</a:t>
            </a:r>
            <a:r>
              <a:rPr lang="en-CA" baseline="-25000" dirty="0" smtClean="0">
                <a:sym typeface="Wingdings" panose="05000000000000000000" pitchFamily="2" charset="2"/>
              </a:rPr>
              <a:t>2(g)</a:t>
            </a:r>
          </a:p>
          <a:p>
            <a:pPr marL="514350" lvl="0" indent="-514350">
              <a:buAutoNum type="arabicParenR"/>
            </a:pPr>
            <a:endParaRPr lang="en-CA" baseline="-25000" dirty="0">
              <a:sym typeface="Wingdings" panose="05000000000000000000" pitchFamily="2" charset="2"/>
            </a:endParaRPr>
          </a:p>
          <a:p>
            <a:pPr marL="514350" lvl="0" indent="-514350">
              <a:buAutoNum type="arabicParenR"/>
            </a:pPr>
            <a:r>
              <a:rPr lang="en-CA" dirty="0" smtClean="0">
                <a:sym typeface="Wingdings" panose="05000000000000000000" pitchFamily="2" charset="2"/>
              </a:rPr>
              <a:t>2Na</a:t>
            </a:r>
            <a:r>
              <a:rPr lang="en-CA" baseline="-25000" dirty="0" smtClean="0">
                <a:sym typeface="Wingdings" panose="05000000000000000000" pitchFamily="2" charset="2"/>
              </a:rPr>
              <a:t>(s)</a:t>
            </a:r>
            <a:r>
              <a:rPr lang="en-CA" dirty="0" smtClean="0">
                <a:sym typeface="Wingdings" panose="05000000000000000000" pitchFamily="2" charset="2"/>
              </a:rPr>
              <a:t>  +  Cl</a:t>
            </a:r>
            <a:r>
              <a:rPr lang="en-CA" baseline="-25000" dirty="0" smtClean="0">
                <a:sym typeface="Wingdings" panose="05000000000000000000" pitchFamily="2" charset="2"/>
              </a:rPr>
              <a:t>2(g)</a:t>
            </a:r>
            <a:r>
              <a:rPr lang="en-CA" dirty="0" smtClean="0">
                <a:sym typeface="Wingdings" panose="05000000000000000000" pitchFamily="2" charset="2"/>
              </a:rPr>
              <a:t>    2NaCl</a:t>
            </a:r>
            <a:r>
              <a:rPr lang="en-CA" baseline="-25000" dirty="0" smtClean="0">
                <a:sym typeface="Wingdings" panose="05000000000000000000" pitchFamily="2" charset="2"/>
              </a:rPr>
              <a:t>(s)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9063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227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Adobe Caslon Pro Bold</vt:lpstr>
      <vt:lpstr>Arial</vt:lpstr>
      <vt:lpstr>Calibri</vt:lpstr>
      <vt:lpstr>Calibri Light</vt:lpstr>
      <vt:lpstr>Wingdings</vt:lpstr>
      <vt:lpstr>Office Theme</vt:lpstr>
      <vt:lpstr>Equilibrium Expressions</vt:lpstr>
      <vt:lpstr>The equilibrium reaction below was studied at 448oC: H2(g)       +   I2(g)         2HI(g) Colourless  Purple         Colourless </vt:lpstr>
      <vt:lpstr>The equilibrium reaction below was studied at 448oC: H2(g)       +   I2(g)         2HI(g) Colourless  Purple         Colourless </vt:lpstr>
      <vt:lpstr>The equilibrium reaction below was studied at 448oC: H2(g)       +   I2(g)         2HI(g) Colourless  Purple         Colourless </vt:lpstr>
      <vt:lpstr>Write the equilibrium expressions for the following equilibrium reactions: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Equilibrium Expressions</dc:title>
  <dc:creator>Darlene Wall [Staff]</dc:creator>
  <cp:lastModifiedBy>Darlene Wall [Staff]</cp:lastModifiedBy>
  <cp:revision>6</cp:revision>
  <dcterms:created xsi:type="dcterms:W3CDTF">2017-11-07T17:43:16Z</dcterms:created>
  <dcterms:modified xsi:type="dcterms:W3CDTF">2017-11-07T17:52:29Z</dcterms:modified>
</cp:coreProperties>
</file>